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7" r:id="rId5"/>
    <p:sldId id="309" r:id="rId6"/>
    <p:sldId id="319" r:id="rId7"/>
    <p:sldId id="320" r:id="rId8"/>
    <p:sldId id="316" r:id="rId9"/>
    <p:sldId id="327" r:id="rId10"/>
    <p:sldId id="325" r:id="rId11"/>
    <p:sldId id="328" r:id="rId12"/>
    <p:sldId id="324" r:id="rId13"/>
    <p:sldId id="326" r:id="rId14"/>
    <p:sldId id="31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50"/>
    <a:srgbClr val="00A050"/>
    <a:srgbClr val="41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01" autoAdjust="0"/>
    <p:restoredTop sz="93812" autoAdjust="0"/>
  </p:normalViewPr>
  <p:slideViewPr>
    <p:cSldViewPr snapToGrid="0">
      <p:cViewPr varScale="1">
        <p:scale>
          <a:sx n="63" d="100"/>
          <a:sy n="63" d="100"/>
        </p:scale>
        <p:origin x="24" y="102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60" d="100"/>
        <a:sy n="6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9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1B13C-E24E-4D8B-B1C2-CE80D9872803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41243-E346-4AF8-A8BE-A00B651C5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32031-6297-4D45-B38B-29B38A09B924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9A8F8-ADC6-401C-83FE-1703170D9E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3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lab is studying </a:t>
            </a:r>
            <a:r>
              <a:rPr lang="en-US" i="1" dirty="0"/>
              <a:t>B. glandula </a:t>
            </a:r>
            <a:r>
              <a:rPr lang="en-US" dirty="0"/>
              <a:t>because of how their unique life stages, biological factors, and relationship with their environment impact their population genomics</a:t>
            </a:r>
          </a:p>
          <a:p>
            <a:endParaRPr lang="en-US" dirty="0"/>
          </a:p>
          <a:p>
            <a:r>
              <a:rPr lang="en-US" dirty="0"/>
              <a:t>Simulations are a very powerful tool for studying population genomics, and help ensure our assumptions about </a:t>
            </a:r>
            <a:r>
              <a:rPr lang="en-US" i="1" dirty="0"/>
              <a:t>B. glandula</a:t>
            </a:r>
            <a:r>
              <a:rPr lang="en-US" dirty="0"/>
              <a:t> aren’t unfounded</a:t>
            </a:r>
          </a:p>
          <a:p>
            <a:endParaRPr lang="en-US" dirty="0"/>
          </a:p>
          <a:p>
            <a:r>
              <a:rPr lang="en-US" dirty="0"/>
              <a:t>The Pacific Coast vs Coos Bay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1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51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Characterization of Two 20kDa-Cement Protein (cp20k) Homologues in </a:t>
            </a:r>
            <a:r>
              <a:rPr lang="en-US" dirty="0" err="1"/>
              <a:t>Amphibalanus</a:t>
            </a:r>
            <a:r>
              <a:rPr lang="en-US" dirty="0"/>
              <a:t> </a:t>
            </a:r>
            <a:r>
              <a:rPr lang="en-US" dirty="0" err="1"/>
              <a:t>amphitrite</a:t>
            </a:r>
            <a:r>
              <a:rPr lang="en-US" dirty="0"/>
              <a:t> - Scientific Figure on ResearchGate. Available from: https://www.researchgate.net/figure/The-life-cycle-of-barnacle-is-composed-of-two-distinct-phases-planktonic-phase-and_fig1_236959634 [accessed 1 Aug 2024]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82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issues with sample nearby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02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issues with sample nearby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4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0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754880"/>
            <a:ext cx="11430000" cy="1371600"/>
          </a:xfrm>
        </p:spPr>
        <p:txBody>
          <a:bodyPr anchor="b" anchorCtr="0">
            <a:normAutofit/>
          </a:bodyPr>
          <a:lstStyle>
            <a:lvl1pPr algn="ctr">
              <a:defRPr sz="440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1528" y="6126480"/>
            <a:ext cx="603504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endParaRPr lang="en-US" noProof="0" dirty="0"/>
          </a:p>
        </p:txBody>
      </p:sp>
      <p:grpSp>
        <p:nvGrpSpPr>
          <p:cNvPr id="9" name="Bottom Right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c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reeform: Shap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7" name="Freeform: Shape 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10972800" cy="914400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48640" y="2286000"/>
            <a:ext cx="11091672" cy="3346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492" y="6356350"/>
            <a:ext cx="84582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ottom Right">
            <a:extLst>
              <a:ext uri="{FF2B5EF4-FFF2-40B4-BE49-F238E27FC236}">
                <a16:creationId xmlns:a16="http://schemas.microsoft.com/office/drawing/2014/main" id="{0E5E4AF1-5C64-AF7D-3DCF-67FF6202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20000" y="4222592"/>
            <a:ext cx="4572000" cy="2635408"/>
            <a:chOff x="7980400" y="3276601"/>
            <a:chExt cx="4211600" cy="3581399"/>
          </a:xfrm>
        </p:grpSpPr>
        <p:grpSp>
          <p:nvGrpSpPr>
            <p:cNvPr id="3" name="Graphic 157">
              <a:extLst>
                <a:ext uri="{FF2B5EF4-FFF2-40B4-BE49-F238E27FC236}">
                  <a16:creationId xmlns:a16="http://schemas.microsoft.com/office/drawing/2014/main" id="{3504D9AC-A56D-26E2-7628-FCA2056444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3A60F7DC-D428-2691-2024-FDC0A8F1D7F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4F8DA334-9C3E-53D2-8336-7253E3AF12E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D9A6F1F6-9959-9331-EF7E-CF44211DAC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91C24A8C-16F8-C6CF-A3D3-20BD9FE46252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B276BD0-4A6B-06B9-AD17-28C45F54EDC0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20566CB5-910F-9CBD-3521-93919244860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6">
                <a:extLst>
                  <a:ext uri="{FF2B5EF4-FFF2-40B4-BE49-F238E27FC236}">
                    <a16:creationId xmlns:a16="http://schemas.microsoft.com/office/drawing/2014/main" id="{5591EF06-D01C-ED06-33B6-7ABBB5C40B1F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AD4040B3-F70D-2EBB-B994-6A24050A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48" y="4754880"/>
            <a:ext cx="11430000" cy="1371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988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61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Top Right">
            <a:extLst>
              <a:ext uri="{FF2B5EF4-FFF2-40B4-BE49-F238E27FC236}">
                <a16:creationId xmlns:a16="http://schemas.microsoft.com/office/drawing/2014/main" id="{3CBE3FA5-1D12-E2FA-F6C4-E8BE184E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314340" y="-1"/>
            <a:ext cx="3877660" cy="5906585"/>
            <a:chOff x="10849" y="-3086"/>
            <a:chExt cx="2198951" cy="3349518"/>
          </a:xfrm>
        </p:grpSpPr>
        <p:sp>
          <p:nvSpPr>
            <p:cNvPr id="6" name="Freeform: Shape 9">
              <a:extLst>
                <a:ext uri="{FF2B5EF4-FFF2-40B4-BE49-F238E27FC236}">
                  <a16:creationId xmlns:a16="http://schemas.microsoft.com/office/drawing/2014/main" id="{4172A1F4-49C3-5D7A-52B9-1066ED8D1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FBF7309D-93C5-EDDF-70F8-BB6CDE096E0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54770304-0166-E338-9DC5-53FF3EAE5A24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84659F45-0B9C-5A8E-603E-B596282270DE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70A5F154-3FCF-47B9-B7C5-35BF9591E231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421000D3-834B-680B-2527-D152BB8F1EE1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42E06095-8C9B-EE19-1498-77CFC001B96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3" name="Freeform: Shape 16">
              <a:extLst>
                <a:ext uri="{FF2B5EF4-FFF2-40B4-BE49-F238E27FC236}">
                  <a16:creationId xmlns:a16="http://schemas.microsoft.com/office/drawing/2014/main" id="{94C4696D-BBBC-E412-D4E6-75FC29A8994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9D926F0F-ADC0-F590-4458-2C1E7E553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0" y="2702248"/>
            <a:ext cx="2062373" cy="4155752"/>
            <a:chOff x="10849" y="15178"/>
            <a:chExt cx="2198951" cy="3331254"/>
          </a:xfrm>
        </p:grpSpPr>
        <p:sp>
          <p:nvSpPr>
            <p:cNvPr id="15" name="Freeform: Shape 10">
              <a:extLst>
                <a:ext uri="{FF2B5EF4-FFF2-40B4-BE49-F238E27FC236}">
                  <a16:creationId xmlns:a16="http://schemas.microsoft.com/office/drawing/2014/main" id="{AAA63A7B-917E-3C2F-47F3-D5D6D45B191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6" name="Freeform: Shape 11">
              <a:extLst>
                <a:ext uri="{FF2B5EF4-FFF2-40B4-BE49-F238E27FC236}">
                  <a16:creationId xmlns:a16="http://schemas.microsoft.com/office/drawing/2014/main" id="{79B7A8C2-F0EF-86E1-6636-07C931C0E7F3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8E23E81E-4B9A-52D9-6D8E-34A0E5E3F49E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8" name="Freeform: Shape 13">
              <a:extLst>
                <a:ext uri="{FF2B5EF4-FFF2-40B4-BE49-F238E27FC236}">
                  <a16:creationId xmlns:a16="http://schemas.microsoft.com/office/drawing/2014/main" id="{2FEE8188-CA2A-2E73-3F39-9B7EC600A6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9" name="Freeform: Shape 14">
              <a:extLst>
                <a:ext uri="{FF2B5EF4-FFF2-40B4-BE49-F238E27FC236}">
                  <a16:creationId xmlns:a16="http://schemas.microsoft.com/office/drawing/2014/main" id="{6FDA9D3F-08AF-922F-425B-5BF91ABE44E0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0" name="Freeform: Shape 15">
              <a:extLst>
                <a:ext uri="{FF2B5EF4-FFF2-40B4-BE49-F238E27FC236}">
                  <a16:creationId xmlns:a16="http://schemas.microsoft.com/office/drawing/2014/main" id="{79545655-F52E-17B0-581D-57970E8137F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1" name="Freeform: Shape 16">
              <a:extLst>
                <a:ext uri="{FF2B5EF4-FFF2-40B4-BE49-F238E27FC236}">
                  <a16:creationId xmlns:a16="http://schemas.microsoft.com/office/drawing/2014/main" id="{9FF8CC2F-D9BE-D072-DFBA-A03420C403CA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10972800" cy="91440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286000"/>
            <a:ext cx="5212080" cy="3840480"/>
          </a:xfrm>
        </p:spPr>
        <p:txBody>
          <a:bodyPr>
            <a:normAutofit/>
          </a:bodyPr>
          <a:lstStyle>
            <a:lvl1pPr marL="514350" indent="-514350">
              <a:spcBef>
                <a:spcPts val="1600"/>
              </a:spcBef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600"/>
            </a:lvl2pPr>
            <a:lvl3pPr marL="1609344" indent="-512064">
              <a:buFont typeface="+mj-lt"/>
              <a:buAutoNum type="arabicParenR"/>
              <a:defRPr sz="1400"/>
            </a:lvl3pPr>
            <a:lvl4pPr marL="2212848" indent="-512064">
              <a:spcBef>
                <a:spcPts val="500"/>
              </a:spcBef>
              <a:buFont typeface="+mj-lt"/>
              <a:buAutoNum type="alphaLcParenR"/>
              <a:defRPr sz="1200"/>
            </a:lvl4pPr>
            <a:lvl5pPr marL="2724912" indent="-512064"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2286000"/>
            <a:ext cx="5212080" cy="384048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C837C813-621D-5D2C-4019-EE809760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356350"/>
            <a:ext cx="2743200" cy="365125"/>
          </a:xfrm>
        </p:spPr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8AA2A2F-7F84-7371-DE7D-3170E7F1BB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67060" y="6356350"/>
            <a:ext cx="845820" cy="365125"/>
          </a:xfrm>
        </p:spPr>
        <p:txBody>
          <a:bodyPr/>
          <a:lstStyle/>
          <a:p>
            <a:fld id="{294A09A9-5501-47C1-A89A-A340965A2BE2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Top Right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685800"/>
            <a:ext cx="5029200" cy="4023360"/>
          </a:xfrm>
        </p:spPr>
        <p:txBody>
          <a:bodyPr anchor="b">
            <a:noAutofit/>
          </a:bodyPr>
          <a:lstStyle>
            <a:lvl1pPr>
              <a:defRPr sz="440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846320"/>
            <a:ext cx="5029200" cy="1554480"/>
          </a:xfrm>
        </p:spPr>
        <p:txBody>
          <a:bodyPr>
            <a:noAutofit/>
          </a:bodyPr>
          <a:lstStyle>
            <a:lvl1pPr marL="0" indent="0">
              <a:lnSpc>
                <a:spcPct val="140000"/>
              </a:lnSpc>
              <a:buNone/>
              <a:defRPr sz="1800"/>
            </a:lvl1pPr>
            <a:lvl2pPr marL="457200" indent="0">
              <a:lnSpc>
                <a:spcPts val="2200"/>
              </a:lnSpc>
              <a:buNone/>
              <a:defRPr sz="1800"/>
            </a:lvl2pPr>
            <a:lvl3pPr marL="914400" indent="0">
              <a:lnSpc>
                <a:spcPts val="2200"/>
              </a:lnSpc>
              <a:buNone/>
              <a:defRPr sz="1800"/>
            </a:lvl3pPr>
            <a:lvl4pPr marL="1371600" indent="0">
              <a:lnSpc>
                <a:spcPts val="2200"/>
              </a:lnSpc>
              <a:buNone/>
              <a:defRPr sz="1800"/>
            </a:lvl4pPr>
            <a:lvl5pPr marL="1828800" indent="0">
              <a:lnSpc>
                <a:spcPts val="2200"/>
              </a:lnSpc>
              <a:buNone/>
              <a:defRPr sz="1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Top Right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914400"/>
            <a:ext cx="3108960" cy="2194560"/>
          </a:xfrm>
        </p:spPr>
        <p:txBody>
          <a:bodyPr anchor="t">
            <a:noAutofit/>
          </a:bodyPr>
          <a:lstStyle>
            <a:lvl1pPr>
              <a:defRPr sz="240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429000"/>
            <a:ext cx="3108960" cy="301752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48" y="274320"/>
            <a:ext cx="11430000" cy="1371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048" y="1709928"/>
            <a:ext cx="114300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83C85C-0C17-7BD4-8059-020CB5A8C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59152"/>
            <a:ext cx="12188952" cy="4498848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8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Right">
            <a:extLst>
              <a:ext uri="{FF2B5EF4-FFF2-40B4-BE49-F238E27FC236}">
                <a16:creationId xmlns:a16="http://schemas.microsoft.com/office/drawing/2014/main" id="{7E501A87-7B96-007F-18D6-34F359F3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83066" y="475707"/>
            <a:ext cx="3877660" cy="5906585"/>
            <a:chOff x="10849" y="-3086"/>
            <a:chExt cx="2198949" cy="3349518"/>
          </a:xfrm>
        </p:grpSpPr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111EFC7A-ACD9-199F-E4A7-8C34E0EEA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692843" y="-3086"/>
              <a:ext cx="1326110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4A6B9ECC-4E29-2F57-E50C-A8AE68055078}"/>
                </a:ext>
              </a:extLst>
            </p:cNvPr>
            <p:cNvSpPr/>
            <p:nvPr userDrawn="1"/>
          </p:nvSpPr>
          <p:spPr>
            <a:xfrm>
              <a:off x="19394" y="15241"/>
              <a:ext cx="2190404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3726349E-3BE0-B780-82BA-6B9BBE73CF09}"/>
                </a:ext>
              </a:extLst>
            </p:cNvPr>
            <p:cNvSpPr/>
            <p:nvPr userDrawn="1"/>
          </p:nvSpPr>
          <p:spPr>
            <a:xfrm>
              <a:off x="10849" y="15178"/>
              <a:ext cx="1978673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C2107A5F-3CD3-B256-F3ED-018F05C7DB72}"/>
                </a:ext>
              </a:extLst>
            </p:cNvPr>
            <p:cNvSpPr/>
            <p:nvPr userDrawn="1"/>
          </p:nvSpPr>
          <p:spPr>
            <a:xfrm>
              <a:off x="25092" y="15178"/>
              <a:ext cx="1566145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9C28699F-D10F-55C4-CCFF-C7355D570704}"/>
                </a:ext>
              </a:extLst>
            </p:cNvPr>
            <p:cNvSpPr/>
            <p:nvPr userDrawn="1"/>
          </p:nvSpPr>
          <p:spPr>
            <a:xfrm>
              <a:off x="10849" y="15178"/>
              <a:ext cx="1368430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EA3D5E76-F8C1-6F4A-298A-A21D6A99BD0A}"/>
                </a:ext>
              </a:extLst>
            </p:cNvPr>
            <p:cNvSpPr/>
            <p:nvPr userDrawn="1"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8FE3B266-49E5-6578-0C2A-BC018130F6DC}"/>
                </a:ext>
              </a:extLst>
            </p:cNvPr>
            <p:cNvSpPr/>
            <p:nvPr userDrawn="1"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88E1CE45-51AC-C899-077B-AC023AFB2BE3}"/>
                </a:ext>
              </a:extLst>
            </p:cNvPr>
            <p:cNvSpPr/>
            <p:nvPr userDrawn="1"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3657600" cy="475488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914400"/>
            <a:ext cx="5486400" cy="4754880"/>
          </a:xfrm>
        </p:spPr>
        <p:txBody>
          <a:bodyPr anchor="t" anchorCtr="0"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5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0" y="576072"/>
            <a:ext cx="4937760" cy="4023360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4846320"/>
            <a:ext cx="4937760" cy="155448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 dirty="0"/>
          </a:p>
        </p:txBody>
      </p:sp>
      <p:grpSp>
        <p:nvGrpSpPr>
          <p:cNvPr id="8" name="Bottom Right">
            <a:extLst>
              <a:ext uri="{FF2B5EF4-FFF2-40B4-BE49-F238E27FC236}">
                <a16:creationId xmlns:a16="http://schemas.microsoft.com/office/drawing/2014/main" id="{7CA8026F-F3E2-F0AC-BA28-474EDDAC7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7993448" y="0"/>
            <a:ext cx="4211600" cy="3581399"/>
            <a:chOff x="7980400" y="3276601"/>
            <a:chExt cx="4211600" cy="3581399"/>
          </a:xfrm>
        </p:grpSpPr>
        <p:grpSp>
          <p:nvGrpSpPr>
            <p:cNvPr id="9" name="Graphic 157">
              <a:extLst>
                <a:ext uri="{FF2B5EF4-FFF2-40B4-BE49-F238E27FC236}">
                  <a16:creationId xmlns:a16="http://schemas.microsoft.com/office/drawing/2014/main" id="{782E918B-03BB-ACBE-8695-C038FDB8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1" name="Freeform: Shape 24">
                <a:extLst>
                  <a:ext uri="{FF2B5EF4-FFF2-40B4-BE49-F238E27FC236}">
                    <a16:creationId xmlns:a16="http://schemas.microsoft.com/office/drawing/2014/main" id="{F40556B5-03F2-5DD3-B639-14377EFFE7FE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2" name="Freeform: Shape 25">
                <a:extLst>
                  <a:ext uri="{FF2B5EF4-FFF2-40B4-BE49-F238E27FC236}">
                    <a16:creationId xmlns:a16="http://schemas.microsoft.com/office/drawing/2014/main" id="{45B7ADF8-3ED6-87A7-6F47-B78462C77A2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26">
                <a:extLst>
                  <a:ext uri="{FF2B5EF4-FFF2-40B4-BE49-F238E27FC236}">
                    <a16:creationId xmlns:a16="http://schemas.microsoft.com/office/drawing/2014/main" id="{D52AE879-F1BC-2561-2FBF-ABB2E105164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30">
                <a:extLst>
                  <a:ext uri="{FF2B5EF4-FFF2-40B4-BE49-F238E27FC236}">
                    <a16:creationId xmlns:a16="http://schemas.microsoft.com/office/drawing/2014/main" id="{A1EA5E2E-9618-98D9-9F06-C4647D1D4293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1">
                <a:extLst>
                  <a:ext uri="{FF2B5EF4-FFF2-40B4-BE49-F238E27FC236}">
                    <a16:creationId xmlns:a16="http://schemas.microsoft.com/office/drawing/2014/main" id="{E28E6EE4-71BD-B4F1-3573-874D81459D29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2">
                <a:extLst>
                  <a:ext uri="{FF2B5EF4-FFF2-40B4-BE49-F238E27FC236}">
                    <a16:creationId xmlns:a16="http://schemas.microsoft.com/office/drawing/2014/main" id="{2B468A56-8603-6EAF-27BD-FEDFC0343A8F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7" name="Freeform: Shape 36">
                <a:extLst>
                  <a:ext uri="{FF2B5EF4-FFF2-40B4-BE49-F238E27FC236}">
                    <a16:creationId xmlns:a16="http://schemas.microsoft.com/office/drawing/2014/main" id="{5DA205BC-40D5-E366-BFD0-0B79F340B66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2BEE78C5-0ADB-2DA5-F70E-5D73E2826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17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3108960" cy="219456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3429000"/>
            <a:ext cx="3108960" cy="301752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8112" y="630936"/>
            <a:ext cx="5705856" cy="5843016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8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Right">
            <a:extLst>
              <a:ext uri="{FF2B5EF4-FFF2-40B4-BE49-F238E27FC236}">
                <a16:creationId xmlns:a16="http://schemas.microsoft.com/office/drawing/2014/main" id="{E97F5289-BEE7-79B5-BB8E-94638A05B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0129627" y="2702248"/>
            <a:ext cx="2062373" cy="4155752"/>
            <a:chOff x="10849" y="15178"/>
            <a:chExt cx="2198951" cy="333125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444EE97B-10EF-6A90-36F9-54621804176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DB37572F-3CF3-5EB8-2A9C-423F9161551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F46101FA-DB58-40A4-BD93-35E09F7571D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2E4933A0-A538-7EFB-417B-E2C222C1AF4E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6C2DFDF6-D78B-5984-D82E-9CEFAB74F71C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855628AA-C9BE-E5CF-15C9-5AF3F3F7ACF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3" name="Freeform: Shape 16">
              <a:extLst>
                <a:ext uri="{FF2B5EF4-FFF2-40B4-BE49-F238E27FC236}">
                  <a16:creationId xmlns:a16="http://schemas.microsoft.com/office/drawing/2014/main" id="{B87AC7A6-6033-A3C4-6202-864E4062FD4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0" y="914400"/>
            <a:ext cx="5029200" cy="2194560"/>
          </a:xfr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5120" y="3429000"/>
            <a:ext cx="5029200" cy="269748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84582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4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7223760" cy="91440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286000"/>
            <a:ext cx="7223760" cy="18288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4389120"/>
            <a:ext cx="7223760" cy="18288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13FFB825-245A-CEB4-BC9B-8E6001FC84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448" y="0"/>
            <a:ext cx="4032504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2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ottom Right">
            <a:extLst>
              <a:ext uri="{FF2B5EF4-FFF2-40B4-BE49-F238E27FC236}">
                <a16:creationId xmlns:a16="http://schemas.microsoft.com/office/drawing/2014/main" id="{08712125-56A8-F96B-CDF1-F3792D474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7993448" y="0"/>
            <a:ext cx="4211600" cy="3581399"/>
            <a:chOff x="7980400" y="3276601"/>
            <a:chExt cx="4211600" cy="3581399"/>
          </a:xfrm>
        </p:grpSpPr>
        <p:grpSp>
          <p:nvGrpSpPr>
            <p:cNvPr id="9" name="Graphic 157">
              <a:extLst>
                <a:ext uri="{FF2B5EF4-FFF2-40B4-BE49-F238E27FC236}">
                  <a16:creationId xmlns:a16="http://schemas.microsoft.com/office/drawing/2014/main" id="{606BED4C-626B-4034-F706-C47B39ADB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1" name="Freeform: Shape 24">
                <a:extLst>
                  <a:ext uri="{FF2B5EF4-FFF2-40B4-BE49-F238E27FC236}">
                    <a16:creationId xmlns:a16="http://schemas.microsoft.com/office/drawing/2014/main" id="{1E44F1DA-BBA0-DBF5-E95D-DA413CECCC33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2" name="Freeform: Shape 25">
                <a:extLst>
                  <a:ext uri="{FF2B5EF4-FFF2-40B4-BE49-F238E27FC236}">
                    <a16:creationId xmlns:a16="http://schemas.microsoft.com/office/drawing/2014/main" id="{1F84F55C-F405-CAE8-CC7B-F36BF514253C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26">
                <a:extLst>
                  <a:ext uri="{FF2B5EF4-FFF2-40B4-BE49-F238E27FC236}">
                    <a16:creationId xmlns:a16="http://schemas.microsoft.com/office/drawing/2014/main" id="{516BE7FD-A069-8AEE-40A9-1F269525F7C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30">
                <a:extLst>
                  <a:ext uri="{FF2B5EF4-FFF2-40B4-BE49-F238E27FC236}">
                    <a16:creationId xmlns:a16="http://schemas.microsoft.com/office/drawing/2014/main" id="{AA1320FC-7DC3-FFF5-F832-D065D7F3F0BD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1">
                <a:extLst>
                  <a:ext uri="{FF2B5EF4-FFF2-40B4-BE49-F238E27FC236}">
                    <a16:creationId xmlns:a16="http://schemas.microsoft.com/office/drawing/2014/main" id="{3B19DAD1-8FA1-2EC0-26E0-10CF718694D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2">
                <a:extLst>
                  <a:ext uri="{FF2B5EF4-FFF2-40B4-BE49-F238E27FC236}">
                    <a16:creationId xmlns:a16="http://schemas.microsoft.com/office/drawing/2014/main" id="{01713054-80A0-F251-23CE-6EC15BA9852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7" name="Freeform: Shape 36">
                <a:extLst>
                  <a:ext uri="{FF2B5EF4-FFF2-40B4-BE49-F238E27FC236}">
                    <a16:creationId xmlns:a16="http://schemas.microsoft.com/office/drawing/2014/main" id="{67EE807A-C6CE-4AA4-7E0A-7365647ACD8A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0A5ACDEC-DD52-7136-650B-7390C0FBA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10963656" cy="914400"/>
          </a:xfr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286000"/>
            <a:ext cx="3108960" cy="329184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97096" y="2286000"/>
            <a:ext cx="7315200" cy="3410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356350"/>
            <a:ext cx="2743200" cy="365125"/>
          </a:xfrm>
        </p:spPr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7096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6476" y="6356350"/>
            <a:ext cx="845820" cy="365125"/>
          </a:xfrm>
        </p:spPr>
        <p:txBody>
          <a:bodyPr/>
          <a:lstStyle/>
          <a:p>
            <a:fld id="{CBD12358-51D2-46B3-9BDE-DF29528B945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537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7980" y="6356350"/>
            <a:ext cx="845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5" r:id="rId3"/>
    <p:sldLayoutId id="2147483674" r:id="rId4"/>
    <p:sldLayoutId id="2147483676" r:id="rId5"/>
    <p:sldLayoutId id="2147483681" r:id="rId6"/>
    <p:sldLayoutId id="2147483677" r:id="rId7"/>
    <p:sldLayoutId id="2147483683" r:id="rId8"/>
    <p:sldLayoutId id="2147483678" r:id="rId9"/>
    <p:sldLayoutId id="2147483679" r:id="rId10"/>
    <p:sldLayoutId id="2147483680" r:id="rId11"/>
    <p:sldLayoutId id="2147483652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754880"/>
            <a:ext cx="11430000" cy="1371600"/>
          </a:xfrm>
        </p:spPr>
        <p:txBody>
          <a:bodyPr anchor="b" anchorCtr="0">
            <a:normAutofit/>
          </a:bodyPr>
          <a:lstStyle/>
          <a:p>
            <a:r>
              <a:rPr lang="en-US" cap="none" dirty="0"/>
              <a:t>A Spatial Population Genetic Sim </a:t>
            </a:r>
            <a:br>
              <a:rPr lang="en-US" cap="none" dirty="0"/>
            </a:br>
            <a:r>
              <a:rPr lang="en-US" cap="none" dirty="0"/>
              <a:t>of </a:t>
            </a:r>
            <a:r>
              <a:rPr lang="en-US" i="1" cap="none" dirty="0"/>
              <a:t>B. glandula</a:t>
            </a:r>
            <a:r>
              <a:rPr lang="en-US" cap="none" dirty="0"/>
              <a:t> in Coos Bay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1528" y="6126480"/>
            <a:ext cx="6035040" cy="457200"/>
          </a:xfrm>
        </p:spPr>
        <p:txBody>
          <a:bodyPr anchor="ctr">
            <a:normAutofit/>
          </a:bodyPr>
          <a:lstStyle/>
          <a:p>
            <a:r>
              <a:rPr lang="en-US" dirty="0"/>
              <a:t>Alex Bangs – Kern-Ralph Co-Lab - July 2024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9A3D24D3-B520-4C32-56D1-07AC49B4D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Placeholder 9" descr="A large rock with white and gray spots&#10;&#10;Description automatically generated">
            <a:extLst>
              <a:ext uri="{FF2B5EF4-FFF2-40B4-BE49-F238E27FC236}">
                <a16:creationId xmlns:a16="http://schemas.microsoft.com/office/drawing/2014/main" id="{130C3784-6830-BB1F-5456-8C7C7BF4D4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25" t="15110" r="25" b="35868"/>
          <a:stretch/>
        </p:blipFill>
        <p:spPr>
          <a:xfrm>
            <a:off x="0" y="0"/>
            <a:ext cx="12188952" cy="4498848"/>
          </a:xfrm>
        </p:spPr>
      </p:pic>
    </p:spTree>
    <p:extLst>
      <p:ext uri="{BB962C8B-B14F-4D97-AF65-F5344CB8AC3E}">
        <p14:creationId xmlns:p14="http://schemas.microsoft.com/office/powerpoint/2010/main" val="13860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with a line&#10;&#10;Description automatically generated">
            <a:extLst>
              <a:ext uri="{FF2B5EF4-FFF2-40B4-BE49-F238E27FC236}">
                <a16:creationId xmlns:a16="http://schemas.microsoft.com/office/drawing/2014/main" id="{528FDCBF-3AD4-9D7D-27C1-3A929C1F9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2" y="1371600"/>
            <a:ext cx="4114800" cy="4114800"/>
          </a:xfrm>
          <a:prstGeom prst="rect">
            <a:avLst/>
          </a:prstGeom>
        </p:spPr>
      </p:pic>
      <p:pic>
        <p:nvPicPr>
          <p:cNvPr id="26" name="Picture 2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8176616-97EE-4D08-A93D-B8B80FBE0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2" y="1371600"/>
            <a:ext cx="4114800" cy="41148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8203C2-4FA7-E1E1-87EB-E3727620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4575048" cy="1524000"/>
          </a:xfrm>
        </p:spPr>
        <p:txBody>
          <a:bodyPr anchor="t" anchorCtr="0">
            <a:noAutofit/>
          </a:bodyPr>
          <a:lstStyle/>
          <a:p>
            <a:r>
              <a:rPr lang="en-US" sz="4400" cap="none" dirty="0"/>
              <a:t>Reproduction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594DB90-4A08-F7B4-DE29-70E757ED6B2C}"/>
              </a:ext>
            </a:extLst>
          </p:cNvPr>
          <p:cNvSpPr txBox="1">
            <a:spLocks/>
          </p:cNvSpPr>
          <p:nvPr/>
        </p:nvSpPr>
        <p:spPr>
          <a:xfrm>
            <a:off x="5350002" y="274321"/>
            <a:ext cx="6796278" cy="63093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reproduction()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//1. choose our nearest neighbor as a mate, within the max distance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mate = i2.drawByStrength(individual, 1);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pos = 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individual.spatialPosition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//Adjusted Fecundity has direct relationship with salinity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adjustedFecundity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= (Fecundity + p1.spatialMapValue("salinity", pos));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//Adjust probability of brooding according time of year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month = (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community.tick%TICKS_PER_YEAR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)+1;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PBrood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= 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dnorm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(month, 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PBroodMonth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, 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PBroodSD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 * (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PBroodMax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dnorm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PBroodMonth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, 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PBroodMonth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, 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PBroodSD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nOff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= 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rpois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(1, 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adjustedFecundity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if ((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mate.size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() &gt; 0) &amp; (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runif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(1) &lt; 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PBrood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 &amp; (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nOff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&gt;0))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	p1.addCrossed(individual, mate, count=</a:t>
            </a:r>
            <a:r>
              <a:rPr lang="en-US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nOff</a:t>
            </a: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}	</a:t>
            </a:r>
          </a:p>
        </p:txBody>
      </p:sp>
      <p:pic>
        <p:nvPicPr>
          <p:cNvPr id="25" name="Picture 24" descr="A diagram of a line graph&#10;&#10;Description automatically generated">
            <a:extLst>
              <a:ext uri="{FF2B5EF4-FFF2-40B4-BE49-F238E27FC236}">
                <a16:creationId xmlns:a16="http://schemas.microsoft.com/office/drawing/2014/main" id="{114B6E25-65E2-871A-75F0-31D7454D2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67" r="4178" b="4583"/>
          <a:stretch/>
        </p:blipFill>
        <p:spPr>
          <a:xfrm>
            <a:off x="384048" y="2623474"/>
            <a:ext cx="4959096" cy="203777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F2CA9A6-1EC0-E754-2B6E-232C6000BBB1}"/>
              </a:ext>
            </a:extLst>
          </p:cNvPr>
          <p:cNvSpPr/>
          <p:nvPr/>
        </p:nvSpPr>
        <p:spPr>
          <a:xfrm>
            <a:off x="5350002" y="1866900"/>
            <a:ext cx="6708648" cy="8858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09931C-9D8F-4C34-64BB-E4DEA9817C9F}"/>
              </a:ext>
            </a:extLst>
          </p:cNvPr>
          <p:cNvSpPr/>
          <p:nvPr/>
        </p:nvSpPr>
        <p:spPr>
          <a:xfrm>
            <a:off x="5349240" y="2752725"/>
            <a:ext cx="6708648" cy="11906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3A4118-69A6-7830-0556-ABD3F9B29621}"/>
              </a:ext>
            </a:extLst>
          </p:cNvPr>
          <p:cNvSpPr/>
          <p:nvPr/>
        </p:nvSpPr>
        <p:spPr>
          <a:xfrm>
            <a:off x="5349240" y="3934779"/>
            <a:ext cx="6708648" cy="4105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923B28-4F59-3A25-315F-0738B0E2B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" y="5991222"/>
            <a:ext cx="5762667" cy="7620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E85B94-5489-0F32-1B55-6F7ED1390B82}"/>
              </a:ext>
            </a:extLst>
          </p:cNvPr>
          <p:cNvSpPr txBox="1"/>
          <p:nvPr/>
        </p:nvSpPr>
        <p:spPr>
          <a:xfrm>
            <a:off x="7352497" y="6402584"/>
            <a:ext cx="5287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Banalus</a:t>
            </a:r>
            <a:r>
              <a:rPr lang="en-US" sz="1400" dirty="0"/>
              <a:t> Glandula, OIMB Guide, T.C. Hiebert and M. Jarvis</a:t>
            </a:r>
          </a:p>
        </p:txBody>
      </p:sp>
    </p:spTree>
    <p:extLst>
      <p:ext uri="{BB962C8B-B14F-4D97-AF65-F5344CB8AC3E}">
        <p14:creationId xmlns:p14="http://schemas.microsoft.com/office/powerpoint/2010/main" val="30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10963656" cy="914400"/>
          </a:xfrm>
          <a:noFill/>
        </p:spPr>
        <p:txBody>
          <a:bodyPr anchor="t" anchorCtr="0">
            <a:noAutofit/>
          </a:bodyPr>
          <a:lstStyle/>
          <a:p>
            <a:r>
              <a:rPr lang="en-US" cap="none" dirty="0"/>
              <a:t>Next Steps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1065B91-2E52-7AAB-E443-4F35B9A266EE}"/>
              </a:ext>
            </a:extLst>
          </p:cNvPr>
          <p:cNvSpPr txBox="1">
            <a:spLocks/>
          </p:cNvSpPr>
          <p:nvPr/>
        </p:nvSpPr>
        <p:spPr>
          <a:xfrm>
            <a:off x="548640" y="2285999"/>
            <a:ext cx="7261860" cy="406717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Inclusion of Seasonal Salinity</a:t>
            </a:r>
          </a:p>
          <a:p>
            <a:r>
              <a:rPr lang="en-US" sz="2000" dirty="0"/>
              <a:t>Predation of adults not accounted for</a:t>
            </a:r>
          </a:p>
          <a:p>
            <a:r>
              <a:rPr lang="en-US" sz="2000" dirty="0"/>
              <a:t>Align PBROOD distribution up with the actual brooding season</a:t>
            </a:r>
          </a:p>
          <a:p>
            <a:r>
              <a:rPr lang="en-US" sz="2000" dirty="0"/>
              <a:t>Make sure fitness scaling is accurate</a:t>
            </a:r>
          </a:p>
          <a:p>
            <a:r>
              <a:rPr lang="en-US" sz="2000" dirty="0"/>
              <a:t>Increasing carrying-capacity and running on </a:t>
            </a:r>
            <a:r>
              <a:rPr lang="en-US" sz="2000" dirty="0" err="1"/>
              <a:t>Talapas</a:t>
            </a:r>
            <a:endParaRPr lang="en-US" sz="2000" dirty="0"/>
          </a:p>
          <a:p>
            <a:r>
              <a:rPr lang="en-US" sz="2000" dirty="0"/>
              <a:t>Diving deeper into </a:t>
            </a:r>
            <a:r>
              <a:rPr lang="en-US" sz="2000" dirty="0" err="1"/>
              <a:t>TreeSeq</a:t>
            </a:r>
            <a:r>
              <a:rPr lang="en-US" sz="2000" dirty="0"/>
              <a:t> and genomic analysis </a:t>
            </a:r>
          </a:p>
          <a:p>
            <a:r>
              <a:rPr lang="en-US" sz="2000" dirty="0"/>
              <a:t>Make sure fitness scaling is accurate</a:t>
            </a:r>
          </a:p>
        </p:txBody>
      </p:sp>
    </p:spTree>
    <p:extLst>
      <p:ext uri="{BB962C8B-B14F-4D97-AF65-F5344CB8AC3E}">
        <p14:creationId xmlns:p14="http://schemas.microsoft.com/office/powerpoint/2010/main" val="9479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DF7829A-F9D1-52E3-8B47-EA80C355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3947160" cy="914400"/>
          </a:xfrm>
        </p:spPr>
        <p:txBody>
          <a:bodyPr anchor="ctr" anchorCtr="0">
            <a:normAutofit/>
          </a:bodyPr>
          <a:lstStyle/>
          <a:p>
            <a:r>
              <a:rPr lang="en-US" sz="4400" cap="none" dirty="0"/>
              <a:t>Introduction</a:t>
            </a:r>
          </a:p>
        </p:txBody>
      </p:sp>
      <p:pic>
        <p:nvPicPr>
          <p:cNvPr id="27" name="Picture 26" descr="A map of the united states&#10;&#10;Description automatically generated">
            <a:extLst>
              <a:ext uri="{FF2B5EF4-FFF2-40B4-BE49-F238E27FC236}">
                <a16:creationId xmlns:a16="http://schemas.microsoft.com/office/drawing/2014/main" id="{FB36296C-9BBB-3829-8BB0-40DA261AE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60" y="347934"/>
            <a:ext cx="7315200" cy="6162132"/>
          </a:xfrm>
          <a:prstGeom prst="rect">
            <a:avLst/>
          </a:prstGeom>
        </p:spPr>
      </p:pic>
      <p:pic>
        <p:nvPicPr>
          <p:cNvPr id="29" name="Picture 28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3AAD2B45-D610-9563-20C6-F4115B2AA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40" y="1790700"/>
            <a:ext cx="45720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F8CD26-C00C-B38B-14DE-076FA826C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40" y="5943602"/>
            <a:ext cx="4572000" cy="7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D12AF38-FFE0-C67B-927D-9D4CC4FF15B8}"/>
              </a:ext>
            </a:extLst>
          </p:cNvPr>
          <p:cNvSpPr txBox="1">
            <a:spLocks/>
          </p:cNvSpPr>
          <p:nvPr/>
        </p:nvSpPr>
        <p:spPr>
          <a:xfrm>
            <a:off x="384048" y="274320"/>
            <a:ext cx="11430000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cap="none" dirty="0"/>
              <a:t>Building Coos Bay - Coastline</a:t>
            </a:r>
          </a:p>
        </p:txBody>
      </p:sp>
      <p:pic>
        <p:nvPicPr>
          <p:cNvPr id="11" name="Picture 10" descr="A black and white map of a river&#10;&#10;Description automatically generated">
            <a:extLst>
              <a:ext uri="{FF2B5EF4-FFF2-40B4-BE49-F238E27FC236}">
                <a16:creationId xmlns:a16="http://schemas.microsoft.com/office/drawing/2014/main" id="{8AD976E5-3EB1-E001-57E2-81ADCC4B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1371600"/>
            <a:ext cx="4114800" cy="4114800"/>
          </a:xfrm>
          <a:prstGeom prst="rect">
            <a:avLst/>
          </a:prstGeom>
        </p:spPr>
      </p:pic>
      <p:pic>
        <p:nvPicPr>
          <p:cNvPr id="12" name="Picture 11" descr="A map of water and rivers&#10;&#10;Description automatically generated">
            <a:extLst>
              <a:ext uri="{FF2B5EF4-FFF2-40B4-BE49-F238E27FC236}">
                <a16:creationId xmlns:a16="http://schemas.microsoft.com/office/drawing/2014/main" id="{D8921553-5B18-564D-4425-5B6DEC87A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620" y="1371601"/>
            <a:ext cx="4114800" cy="4114800"/>
          </a:xfrm>
          <a:prstGeom prst="rect">
            <a:avLst/>
          </a:prstGeom>
        </p:spPr>
      </p:pic>
      <p:pic>
        <p:nvPicPr>
          <p:cNvPr id="13" name="Picture 12" descr="A silhouette of a person&#10;&#10;Description automatically generated">
            <a:extLst>
              <a:ext uri="{FF2B5EF4-FFF2-40B4-BE49-F238E27FC236}">
                <a16:creationId xmlns:a16="http://schemas.microsoft.com/office/drawing/2014/main" id="{A61DC46B-CE25-0F83-BEE4-69D1EC01C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1371600"/>
            <a:ext cx="29108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CE6D977-7DA0-F97B-C28B-A5F9514D07AE}"/>
              </a:ext>
            </a:extLst>
          </p:cNvPr>
          <p:cNvSpPr txBox="1">
            <a:spLocks/>
          </p:cNvSpPr>
          <p:nvPr/>
        </p:nvSpPr>
        <p:spPr>
          <a:xfrm>
            <a:off x="384048" y="274320"/>
            <a:ext cx="11430000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cap="none" dirty="0"/>
              <a:t>Building Coos Bay - Habitat</a:t>
            </a:r>
          </a:p>
        </p:txBody>
      </p:sp>
      <p:pic>
        <p:nvPicPr>
          <p:cNvPr id="10" name="Picture 9" descr="A map of a river&#10;&#10;Description automatically generated">
            <a:extLst>
              <a:ext uri="{FF2B5EF4-FFF2-40B4-BE49-F238E27FC236}">
                <a16:creationId xmlns:a16="http://schemas.microsoft.com/office/drawing/2014/main" id="{5898B2B9-FAA6-A3A0-27A2-2DDA1F4F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485900"/>
            <a:ext cx="3886200" cy="3886200"/>
          </a:xfrm>
          <a:prstGeom prst="rect">
            <a:avLst/>
          </a:prstGeom>
        </p:spPr>
      </p:pic>
      <p:pic>
        <p:nvPicPr>
          <p:cNvPr id="11" name="Picture 10" descr="A map of water with green lines&#10;&#10;Description automatically generated">
            <a:extLst>
              <a:ext uri="{FF2B5EF4-FFF2-40B4-BE49-F238E27FC236}">
                <a16:creationId xmlns:a16="http://schemas.microsoft.com/office/drawing/2014/main" id="{B8F62979-FE49-733D-CF82-14B5913F2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485900"/>
            <a:ext cx="3886200" cy="3886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44C9BF-AFF0-D1E6-F793-9A9750C347BA}"/>
              </a:ext>
            </a:extLst>
          </p:cNvPr>
          <p:cNvSpPr txBox="1"/>
          <p:nvPr/>
        </p:nvSpPr>
        <p:spPr>
          <a:xfrm>
            <a:off x="137161" y="53721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Habitat information from the personal observations of OIMB Director Craig Young</a:t>
            </a:r>
          </a:p>
        </p:txBody>
      </p:sp>
      <p:pic>
        <p:nvPicPr>
          <p:cNvPr id="19" name="Picture 18" descr="A black line drawing of a map&#10;&#10;Description automatically generated">
            <a:extLst>
              <a:ext uri="{FF2B5EF4-FFF2-40B4-BE49-F238E27FC236}">
                <a16:creationId xmlns:a16="http://schemas.microsoft.com/office/drawing/2014/main" id="{FD6F453C-C1C4-651D-8F00-6115998A2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640" y="14859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2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ECD023-5D1A-19F5-C9E9-04F6A28899C7}"/>
              </a:ext>
            </a:extLst>
          </p:cNvPr>
          <p:cNvSpPr txBox="1">
            <a:spLocks/>
          </p:cNvSpPr>
          <p:nvPr/>
        </p:nvSpPr>
        <p:spPr>
          <a:xfrm>
            <a:off x="384048" y="274320"/>
            <a:ext cx="11430000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cap="none" dirty="0"/>
              <a:t>Building Coos Bay - Salinity</a:t>
            </a:r>
          </a:p>
        </p:txBody>
      </p:sp>
      <p:pic>
        <p:nvPicPr>
          <p:cNvPr id="23" name="Picture 22" descr="A rainbow colored map of a river&#10;&#10;Description automatically generated">
            <a:extLst>
              <a:ext uri="{FF2B5EF4-FFF2-40B4-BE49-F238E27FC236}">
                <a16:creationId xmlns:a16="http://schemas.microsoft.com/office/drawing/2014/main" id="{70BBA34A-9AA8-F84B-F34F-9CA8C7E9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516" y="1600200"/>
            <a:ext cx="36576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2B19F-6593-138C-00C5-F0512858B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1396"/>
          <a:stretch/>
        </p:blipFill>
        <p:spPr>
          <a:xfrm>
            <a:off x="210312" y="1600200"/>
            <a:ext cx="3920232" cy="3657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 descr="A black and white image of a light&#10;&#10;Description automatically generated">
            <a:extLst>
              <a:ext uri="{FF2B5EF4-FFF2-40B4-BE49-F238E27FC236}">
                <a16:creationId xmlns:a16="http://schemas.microsoft.com/office/drawing/2014/main" id="{3D3CBF13-734C-47E6-4D7D-3AF5634BA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088" y="1600200"/>
            <a:ext cx="3657600" cy="3657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CAA1BC-7794-79BC-C47C-20CBC7B9B682}"/>
              </a:ext>
            </a:extLst>
          </p:cNvPr>
          <p:cNvSpPr txBox="1"/>
          <p:nvPr/>
        </p:nvSpPr>
        <p:spPr>
          <a:xfrm>
            <a:off x="213257" y="5257800"/>
            <a:ext cx="39869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Salinity scale measured in PSU (g of salt/L of water)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68DE9C9-39C4-F4A1-7067-57ABE8F93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12" y="6254496"/>
            <a:ext cx="4572000" cy="48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4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ine graph with text&#10;&#10;Description automatically generated">
            <a:extLst>
              <a:ext uri="{FF2B5EF4-FFF2-40B4-BE49-F238E27FC236}">
                <a16:creationId xmlns:a16="http://schemas.microsoft.com/office/drawing/2014/main" id="{7E872EA6-A29E-5B9C-03F5-7379F8CE9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"/>
          <a:stretch/>
        </p:blipFill>
        <p:spPr>
          <a:xfrm>
            <a:off x="-1" y="4824411"/>
            <a:ext cx="4925777" cy="18859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B72EA1-2804-50F4-75B9-4615DBF88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5711952" cy="1524000"/>
          </a:xfrm>
        </p:spPr>
        <p:txBody>
          <a:bodyPr anchor="t" anchorCtr="0">
            <a:noAutofit/>
          </a:bodyPr>
          <a:lstStyle/>
          <a:p>
            <a:r>
              <a:rPr lang="en-US" sz="4400" cap="none" dirty="0"/>
              <a:t>Barnacle Life Stages</a:t>
            </a:r>
          </a:p>
        </p:txBody>
      </p:sp>
      <p:pic>
        <p:nvPicPr>
          <p:cNvPr id="11" name="Picture 2" descr="The life cycle of barnacle is composed of two distinct ...">
            <a:extLst>
              <a:ext uri="{FF2B5EF4-FFF2-40B4-BE49-F238E27FC236}">
                <a16:creationId xmlns:a16="http://schemas.microsoft.com/office/drawing/2014/main" id="{9C85FBF9-5022-8ECE-F994-3F69D383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831" y="1036320"/>
            <a:ext cx="4478693" cy="38404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3A6F80D-42D4-1336-CCB4-69468D819885}"/>
              </a:ext>
            </a:extLst>
          </p:cNvPr>
          <p:cNvSpPr txBox="1">
            <a:spLocks/>
          </p:cNvSpPr>
          <p:nvPr/>
        </p:nvSpPr>
        <p:spPr>
          <a:xfrm>
            <a:off x="4925777" y="1057274"/>
            <a:ext cx="7220503" cy="56530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Initialize()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//1. Set biological constants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	defineConstant("TICKS_PER_YEAR", 12);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>
                <a:solidFill>
                  <a:schemeClr val="tx1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defineConstant</a:t>
            </a: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("settlementAge", 2); </a:t>
            </a:r>
            <a:r>
              <a:rPr lang="en-US" sz="15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// larval stage is 1 month between dispersal and settlement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	defineConstant("maturityAge", 8); </a:t>
            </a:r>
            <a:r>
              <a:rPr lang="en-US" sz="15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// juvenile stage is 6 months between settlement and beginning of brooding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solidFill>
                  <a:schemeClr val="tx1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endParaRPr lang="en-US" sz="1500" dirty="0">
              <a:solidFill>
                <a:srgbClr val="00B050"/>
              </a:solidFill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solidFill>
                  <a:schemeClr val="tx1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Early()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//1. Define age groups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larvae = p1.subsetIndividuals(maxAge = settlementAge-1);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adults = p1.subsetIndividuals(minAge = settlementAge);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	juveniles = p1.subsetIndividuals(minAge = settlementAge, maxAge = maturityAge-1);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		new_juveniles = p1.subsetIndividuals(minAge = settlementAge, maxAge = settlementAge);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	mature_adults = p1.subsetIndividuals(minAge = maturityAge);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4547B0-8748-760F-5EE3-02BBDBF5E6BC}"/>
              </a:ext>
            </a:extLst>
          </p:cNvPr>
          <p:cNvSpPr txBox="1"/>
          <p:nvPr/>
        </p:nvSpPr>
        <p:spPr>
          <a:xfrm>
            <a:off x="7352497" y="6402584"/>
            <a:ext cx="5287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Banalus</a:t>
            </a:r>
            <a:r>
              <a:rPr lang="en-US" sz="1400" dirty="0"/>
              <a:t> Glandula, OIMB Guide, T.C. Hiebert and M. Jarvis</a:t>
            </a:r>
          </a:p>
        </p:txBody>
      </p:sp>
    </p:spTree>
    <p:extLst>
      <p:ext uri="{BB962C8B-B14F-4D97-AF65-F5344CB8AC3E}">
        <p14:creationId xmlns:p14="http://schemas.microsoft.com/office/powerpoint/2010/main" val="27728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11430000" cy="914400"/>
          </a:xfrm>
        </p:spPr>
        <p:txBody>
          <a:bodyPr anchor="t" anchorCtr="0">
            <a:noAutofit/>
          </a:bodyPr>
          <a:lstStyle/>
          <a:p>
            <a:r>
              <a:rPr lang="en-US" sz="4400" cap="none" dirty="0"/>
              <a:t>Dispersal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51E816F-2D57-0FDD-EBA2-2F0892330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9352" y="1143000"/>
            <a:ext cx="7086600" cy="365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First() {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…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//Move all larvae in the ocean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larvae = p1.subsetIndividuals(maxAge = settlementAge-1);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pos = larvae.spatialPosition;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pos = Map1.sampleNearbyPoint(pos, SJ, "n", SDJ); </a:t>
            </a:r>
            <a:r>
              <a:rPr lang="en-US" sz="15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// SJ is 1.9 and SDJ is 0.975 (1/10 and 1/20 of map size, respectively)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larvae.setSpatialPosition(pos);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500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9" name="Picture 8" descr="A black and white map with red text&#10;&#10;Description automatically generated">
            <a:extLst>
              <a:ext uri="{FF2B5EF4-FFF2-40B4-BE49-F238E27FC236}">
                <a16:creationId xmlns:a16="http://schemas.microsoft.com/office/drawing/2014/main" id="{8A4D1EFF-86B5-25F4-2F5A-C7C10020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1143000"/>
            <a:ext cx="4572000" cy="45720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FBB3302-0942-9F42-7F4F-E150B86DC149}"/>
              </a:ext>
            </a:extLst>
          </p:cNvPr>
          <p:cNvSpPr txBox="1">
            <a:spLocks/>
          </p:cNvSpPr>
          <p:nvPr/>
        </p:nvSpPr>
        <p:spPr>
          <a:xfrm>
            <a:off x="149352" y="1143000"/>
            <a:ext cx="70866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First() {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…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//Move all larvae in the ocean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step_count = 10;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larvae = p1.subsetIndividuals(maxAge = settlementAge-1);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pos = larvae.spatialPosition;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for (i in 1:step_count)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	pos = Map1.sampleNearbyPoint(pos, SJ/(sqrt(10)), "n", SD/(sqrt(10))); </a:t>
            </a:r>
            <a:r>
              <a:rPr lang="en-US" sz="1500" dirty="0">
                <a:solidFill>
                  <a:srgbClr val="008A50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// SJ is 1.9 and SD is 0.975 (1/10 and 1/20 of map size, respectively)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larvae.setSpatialPosition(pos);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5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500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13" name="Picture 12" descr="A black and white map with a sad face&#10;&#10;Description automatically generated">
            <a:extLst>
              <a:ext uri="{FF2B5EF4-FFF2-40B4-BE49-F238E27FC236}">
                <a16:creationId xmlns:a16="http://schemas.microsoft.com/office/drawing/2014/main" id="{E050E12C-E2B3-AEA1-B45D-D54E721A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60" y="1143000"/>
            <a:ext cx="4572000" cy="4572000"/>
          </a:xfrm>
          <a:prstGeom prst="rect">
            <a:avLst/>
          </a:prstGeom>
        </p:spPr>
      </p:pic>
      <p:pic>
        <p:nvPicPr>
          <p:cNvPr id="17" name="Picture 16" descr="A black and white image of a river&#10;&#10;Description automatically generated">
            <a:extLst>
              <a:ext uri="{FF2B5EF4-FFF2-40B4-BE49-F238E27FC236}">
                <a16:creationId xmlns:a16="http://schemas.microsoft.com/office/drawing/2014/main" id="{D55233EA-729D-0B04-6F18-577120040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760" y="113385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2" grpId="1" build="p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11430000" cy="914400"/>
          </a:xfrm>
        </p:spPr>
        <p:txBody>
          <a:bodyPr anchor="t" anchorCtr="0">
            <a:noAutofit/>
          </a:bodyPr>
          <a:lstStyle/>
          <a:p>
            <a:r>
              <a:rPr lang="en-US" sz="4400" cap="none" dirty="0"/>
              <a:t>Settlement</a:t>
            </a:r>
          </a:p>
        </p:txBody>
      </p:sp>
      <p:pic>
        <p:nvPicPr>
          <p:cNvPr id="22" name="Picture 21" descr="A whit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8759BAC-6874-48DD-B452-881FE640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485899"/>
            <a:ext cx="3886200" cy="3886200"/>
          </a:xfrm>
          <a:prstGeom prst="rect">
            <a:avLst/>
          </a:prstGeom>
        </p:spPr>
      </p:pic>
      <p:pic>
        <p:nvPicPr>
          <p:cNvPr id="6" name="Picture 5" descr="A map of water with green lines&#10;&#10;Description automatically generated">
            <a:extLst>
              <a:ext uri="{FF2B5EF4-FFF2-40B4-BE49-F238E27FC236}">
                <a16:creationId xmlns:a16="http://schemas.microsoft.com/office/drawing/2014/main" id="{BB331798-3197-2EFF-7388-C079822AF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1485900"/>
            <a:ext cx="388620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92D23-75F8-052D-9F2D-DD5EB80B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87" y="2195503"/>
            <a:ext cx="3390925" cy="2466993"/>
          </a:xfrm>
          <a:prstGeom prst="rect">
            <a:avLst/>
          </a:prstGeom>
        </p:spPr>
      </p:pic>
      <p:pic>
        <p:nvPicPr>
          <p:cNvPr id="18" name="Picture 17" descr="Black silhouette of a group of black objects&#10;&#10;Description automatically generated with medium confidence">
            <a:extLst>
              <a:ext uri="{FF2B5EF4-FFF2-40B4-BE49-F238E27FC236}">
                <a16:creationId xmlns:a16="http://schemas.microsoft.com/office/drawing/2014/main" id="{2E72B027-D6A5-F92C-6533-8EEB0BD75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1485899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0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with a red line&#10;&#10;Description automatically generated">
            <a:extLst>
              <a:ext uri="{FF2B5EF4-FFF2-40B4-BE49-F238E27FC236}">
                <a16:creationId xmlns:a16="http://schemas.microsoft.com/office/drawing/2014/main" id="{E3FF1DD6-1A04-DB82-D228-691AD0CB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5486400" cy="5486400"/>
          </a:xfrm>
          <a:prstGeom prst="rect">
            <a:avLst/>
          </a:prstGeom>
        </p:spPr>
      </p:pic>
      <p:pic>
        <p:nvPicPr>
          <p:cNvPr id="18" name="Picture 17" descr="A rainbow colored map of a river&#10;&#10;Description automatically generated">
            <a:extLst>
              <a:ext uri="{FF2B5EF4-FFF2-40B4-BE49-F238E27FC236}">
                <a16:creationId xmlns:a16="http://schemas.microsoft.com/office/drawing/2014/main" id="{236BDE8B-E4F0-3027-F454-4330C298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143000"/>
            <a:ext cx="4572000" cy="4572000"/>
          </a:xfrm>
          <a:prstGeom prst="rect">
            <a:avLst/>
          </a:prstGeom>
        </p:spPr>
      </p:pic>
      <p:pic>
        <p:nvPicPr>
          <p:cNvPr id="22" name="Picture 21" descr="A map of the sea&#10;&#10;Description automatically generated">
            <a:extLst>
              <a:ext uri="{FF2B5EF4-FFF2-40B4-BE49-F238E27FC236}">
                <a16:creationId xmlns:a16="http://schemas.microsoft.com/office/drawing/2014/main" id="{BFD6C923-C51A-587E-A4BC-BC6FCDA5C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088" y="1143000"/>
            <a:ext cx="4572000" cy="4572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F5938B8-4369-54E8-3B67-3C11CE3B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10972800" cy="914400"/>
          </a:xfrm>
        </p:spPr>
        <p:txBody>
          <a:bodyPr anchor="t" anchorCtr="0">
            <a:noAutofit/>
          </a:bodyPr>
          <a:lstStyle/>
          <a:p>
            <a:r>
              <a:rPr lang="en-US" sz="4400" cap="none" dirty="0"/>
              <a:t>Juvenile Survivorship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1BBA0F-6E34-22B4-428E-F520E4C44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221" y="5943600"/>
            <a:ext cx="2765779" cy="9144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B691321C-F706-F03F-07E3-EEA7AC13AA5A}"/>
              </a:ext>
            </a:extLst>
          </p:cNvPr>
          <p:cNvSpPr/>
          <p:nvPr/>
        </p:nvSpPr>
        <p:spPr>
          <a:xfrm rot="1467432">
            <a:off x="8945622" y="1122267"/>
            <a:ext cx="1267757" cy="2286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4D818C-BC9B-5D3A-47D7-E954F09495F7}"/>
              </a:ext>
            </a:extLst>
          </p:cNvPr>
          <p:cNvSpPr/>
          <p:nvPr/>
        </p:nvSpPr>
        <p:spPr>
          <a:xfrm>
            <a:off x="7729182" y="4143375"/>
            <a:ext cx="800100" cy="17049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</p:bldLst>
  </p:timing>
</p:sld>
</file>

<file path=ppt/theme/theme1.xml><?xml version="1.0" encoding="utf-8"?>
<a:theme xmlns:a="http://schemas.openxmlformats.org/drawingml/2006/main" name="Custom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resentation_win_V1_EF_v3" id="{D63A48B2-CB12-46EA-8658-6FD48838EE12}" vid="{49FE4105-9945-42C0-9DA5-6611A93606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8E45D4-EF91-4FDE-9009-9846553E36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9D2655-BB4A-43AF-8486-7195F30CFF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9D69E0-C497-4251-BDFF-3D273C778D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703</Words>
  <Application>Microsoft Office PowerPoint</Application>
  <PresentationFormat>Widescreen</PresentationFormat>
  <Paragraphs>85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 Light</vt:lpstr>
      <vt:lpstr>AvenirNext LT Pro Medium</vt:lpstr>
      <vt:lpstr>Calibri</vt:lpstr>
      <vt:lpstr>Cascadia Mono SemiLight</vt:lpstr>
      <vt:lpstr>Century Gothic</vt:lpstr>
      <vt:lpstr>Custom</vt:lpstr>
      <vt:lpstr>A Spatial Population Genetic Sim  of B. glandula in Coos Bay</vt:lpstr>
      <vt:lpstr>Introduction</vt:lpstr>
      <vt:lpstr>PowerPoint Presentation</vt:lpstr>
      <vt:lpstr>PowerPoint Presentation</vt:lpstr>
      <vt:lpstr>PowerPoint Presentation</vt:lpstr>
      <vt:lpstr>Barnacle Life Stages</vt:lpstr>
      <vt:lpstr>Dispersal</vt:lpstr>
      <vt:lpstr>Settlement</vt:lpstr>
      <vt:lpstr>Juvenile Survivorship</vt:lpstr>
      <vt:lpstr>Reproduction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1</cp:revision>
  <dcterms:created xsi:type="dcterms:W3CDTF">2021-06-15T13:20:39Z</dcterms:created>
  <dcterms:modified xsi:type="dcterms:W3CDTF">2024-09-04T20:41:03Z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